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65" r:id="rId2"/>
    <p:sldId id="257" r:id="rId3"/>
    <p:sldId id="258" r:id="rId4"/>
    <p:sldId id="259" r:id="rId5"/>
    <p:sldId id="260" r:id="rId6"/>
    <p:sldId id="266" r:id="rId7"/>
    <p:sldId id="264" r:id="rId8"/>
    <p:sldId id="268" r:id="rId9"/>
    <p:sldId id="271" r:id="rId10"/>
    <p:sldId id="270" r:id="rId11"/>
    <p:sldId id="269" r:id="rId12"/>
    <p:sldId id="261" r:id="rId13"/>
    <p:sldId id="262" r:id="rId14"/>
    <p:sldId id="263" r:id="rId15"/>
    <p:sldId id="267" r:id="rId16"/>
  </p:sldIdLst>
  <p:sldSz cx="9144000" cy="5143500" type="screen16x9"/>
  <p:notesSz cx="6858000" cy="9144000"/>
  <p:embeddedFontLst>
    <p:embeddedFont>
      <p:font typeface="Architects Daughter" panose="020B0604020202020204" charset="0"/>
      <p:regular r:id="rId18"/>
    </p:embeddedFont>
    <p:embeddedFont>
      <p:font typeface="Comfortaa" panose="020B0604020202020204" charset="0"/>
      <p:regular r:id="rId19"/>
      <p:bold r:id="rId20"/>
    </p:embeddedFont>
    <p:embeddedFont>
      <p:font typeface="Love Ya Like A Sister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0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9774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6a8e0d7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6a8e0d7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students determine in groups of 2-3.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combinations (with cost) to board.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432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a8e0d7e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a8e0d7e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448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6ca7216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6ca7216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493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6a8e0d7e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6a8e0d7e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on Desmos.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563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6a8e0d7e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6a8e0d7e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to Desmos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59924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6a8e0d7e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6a8e0d7e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04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6a8e0d7e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6a8e0d7e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Create equation.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 feasible region.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50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a8e0d7e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a8e0d7e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520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6ca7216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6ca7216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29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6a8e0d7e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6a8e0d7e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838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6a8e0d7e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6a8e0d7e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998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fleedesign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qjevjpd9p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qjevjpd9p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8063" y="0"/>
            <a:ext cx="307023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2225" y="755300"/>
            <a:ext cx="4401775" cy="43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7400" y="166813"/>
            <a:ext cx="2952750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424750" y="2526775"/>
            <a:ext cx="4294500" cy="20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latin typeface="Architects Daughter"/>
                <a:ea typeface="Architects Daughter"/>
                <a:cs typeface="Architects Daughter"/>
                <a:sym typeface="Architects Daughter"/>
              </a:rPr>
              <a:t>Your table has </a:t>
            </a:r>
            <a:r>
              <a:rPr lang="en" sz="24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$20 to spend. </a:t>
            </a:r>
            <a:endParaRPr sz="2400" b="1"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How much can you buy?</a:t>
            </a:r>
            <a:endParaRPr sz="2400" b="1"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Come up with 2-3 options.</a:t>
            </a:r>
            <a:endParaRPr sz="2400" b="1"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7463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Business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your research, put constraints on what you can actually make. </a:t>
            </a:r>
          </a:p>
          <a:p>
            <a:r>
              <a:rPr lang="en-US" dirty="0" smtClean="0"/>
              <a:t>You need to have at least 3 constraints for your two products.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Animals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“Healthy Animals” for homework.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More Vocabulary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latin typeface="Architects Daughter"/>
                <a:ea typeface="Architects Daughter"/>
                <a:cs typeface="Architects Daughter"/>
                <a:sym typeface="Architects Daughter"/>
              </a:rPr>
              <a:t>Optimization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--seeking the maximum or minimum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u="sng">
                <a:latin typeface="Architects Daughter"/>
                <a:ea typeface="Architects Daughter"/>
                <a:cs typeface="Architects Daughter"/>
                <a:sym typeface="Architects Daughter"/>
              </a:rPr>
              <a:t>Objective function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--the function that we want to maximize or minimize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u="sng">
                <a:latin typeface="Architects Daughter"/>
                <a:ea typeface="Architects Daughter"/>
                <a:cs typeface="Architects Daughter"/>
                <a:sym typeface="Architects Daughter"/>
              </a:rPr>
              <a:t>Vertex (or vertices)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--where the lines touch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*Use the vertices of the feasible region to optimize!*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5A6BD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Love Ya Like A Sister"/>
                <a:ea typeface="Love Ya Like A Sister"/>
                <a:cs typeface="Love Ya Like A Sister"/>
                <a:sym typeface="Love Ya Like A Sister"/>
              </a:rPr>
              <a:t>Remember My </a:t>
            </a:r>
            <a:r>
              <a:rPr lang="en" u="sng" dirty="0">
                <a:solidFill>
                  <a:schemeClr val="hlink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  <a:hlinkClick r:id="rId3"/>
              </a:rPr>
              <a:t>Neighbor</a:t>
            </a:r>
            <a:r>
              <a:rPr lang="en" dirty="0">
                <a:latin typeface="Love Ya Like A Sister"/>
                <a:ea typeface="Love Ya Like A Sister"/>
                <a:cs typeface="Love Ya Like A Sister"/>
                <a:sym typeface="Love Ya Like A Sister"/>
              </a:rPr>
              <a:t>?</a:t>
            </a:r>
            <a:endParaRPr dirty="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9" y="1107900"/>
            <a:ext cx="4880566" cy="341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27124" y="569275"/>
            <a:ext cx="2466050" cy="383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5A6BD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Each week, Carly can make 10 to 25 necklaces and 15 to 40 pairs of earrings. She earns profits of $3 on each pair of earrings and $5 on each necklace. From past sales, she anticipates selling at least 30 pieces of jewelry. How can she maximize profit?</a:t>
            </a:r>
            <a:endParaRPr sz="24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Let’s Revisit The </a:t>
            </a:r>
            <a:r>
              <a:rPr lang="en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Bouquet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Alex is ordering his girlfriend a bouquet of flowers to give her when he asks her to prom. Roses cost $5 each and carnations cost $2 each. He would like to include at least 3 flowers. To stay in his budget, he must not spend more than $36.</a:t>
            </a:r>
            <a:endParaRPr sz="1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 wants to include at least 1 of each type of flower.</a:t>
            </a:r>
            <a:endParaRPr sz="1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Finally, he wants to maximize the number of flowers in the bouquet so he doesn't appear cheap.</a:t>
            </a:r>
            <a:endParaRPr sz="1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How many of each type of flower should he buy?</a:t>
            </a:r>
            <a:endParaRPr sz="1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8125" y="3031650"/>
            <a:ext cx="3018650" cy="2012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73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chitects Daughter"/>
                <a:ea typeface="Architects Daughter"/>
                <a:cs typeface="Architects Daughter"/>
                <a:sym typeface="Architects Daughter"/>
              </a:rPr>
              <a:t>How can we represent this situation?</a:t>
            </a:r>
            <a:endParaRPr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800" dirty="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Let’s take a l</a:t>
            </a:r>
            <a:r>
              <a:rPr lang="en" sz="2800" u="sng" dirty="0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  <a:hlinkClick r:id="rId3"/>
              </a:rPr>
              <a:t>ook</a:t>
            </a:r>
            <a:r>
              <a:rPr lang="en" sz="2800" dirty="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!</a:t>
            </a:r>
            <a:endParaRPr dirty="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1050" y="3081388"/>
            <a:ext cx="29527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I’m Hungry!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470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I want at least 1 pack of fries and at least 2 packs of nuggets.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How do we represent that?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38654"/>
          <a:stretch/>
        </p:blipFill>
        <p:spPr>
          <a:xfrm>
            <a:off x="6323925" y="0"/>
            <a:ext cx="1885700" cy="193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49959"/>
          <a:stretch/>
        </p:blipFill>
        <p:spPr>
          <a:xfrm>
            <a:off x="5979663" y="1990825"/>
            <a:ext cx="2852637" cy="140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49959"/>
          <a:stretch/>
        </p:blipFill>
        <p:spPr>
          <a:xfrm>
            <a:off x="5884475" y="3524225"/>
            <a:ext cx="3079725" cy="151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Vocabulary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latin typeface="Architects Daughter"/>
                <a:ea typeface="Architects Daughter"/>
                <a:cs typeface="Architects Daughter"/>
                <a:sym typeface="Architects Daughter"/>
              </a:rPr>
              <a:t>Constraint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--limitation (represented with inequalities)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u="sng">
                <a:latin typeface="Architects Daughter"/>
                <a:ea typeface="Architects Daughter"/>
                <a:cs typeface="Architects Daughter"/>
                <a:sym typeface="Architects Daughter"/>
              </a:rPr>
              <a:t>Feasible region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--area of possible solutions (shaded area)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I want to avoid being hungry later...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Architects Daughter"/>
                <a:ea typeface="Architects Daughter"/>
                <a:cs typeface="Architects Daughter"/>
                <a:sym typeface="Architects Daughter"/>
              </a:rPr>
              <a:t>What if I am limited by the number of </a:t>
            </a:r>
            <a:r>
              <a:rPr lang="en" dirty="0" smtClean="0">
                <a:latin typeface="Architects Daughter"/>
                <a:ea typeface="Architects Daughter"/>
                <a:cs typeface="Architects Daughter"/>
                <a:sym typeface="Architects Daughter"/>
              </a:rPr>
              <a:t>calories</a:t>
            </a:r>
            <a:r>
              <a:rPr lang="en" dirty="0">
                <a:latin typeface="Architects Daughter"/>
                <a:ea typeface="Architects Daughter"/>
                <a:cs typeface="Architects Daughter"/>
                <a:sym typeface="Architects Daughter"/>
              </a:rPr>
              <a:t>, fat, protein, or carbs?</a:t>
            </a:r>
            <a:endParaRPr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Architects Daughter"/>
                <a:ea typeface="Architects Daughter"/>
                <a:cs typeface="Architects Daughter"/>
                <a:sym typeface="Architects Daughter"/>
              </a:rPr>
              <a:t>How do I calculate that?</a:t>
            </a:r>
            <a:endParaRPr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38654"/>
          <a:stretch/>
        </p:blipFill>
        <p:spPr>
          <a:xfrm>
            <a:off x="1530088" y="2028099"/>
            <a:ext cx="1885700" cy="193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4">
            <a:alphaModFix/>
          </a:blip>
          <a:srcRect b="49959"/>
          <a:stretch/>
        </p:blipFill>
        <p:spPr>
          <a:xfrm>
            <a:off x="4261838" y="2260475"/>
            <a:ext cx="2852637" cy="140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5438" y="3661138"/>
            <a:ext cx="2809875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95613" y="3960825"/>
            <a:ext cx="2657475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en" sz="2400" dirty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Each week, Carly can make 10 to 25 necklaces and 15 to 40 pairs of earrings. She earns profits of $3 on each pair of earrings and $5 on each necklace. From past sales, she anticipates selling at least 30 pieces of jewelry</a:t>
            </a:r>
            <a:r>
              <a:rPr lang="en" sz="2400" dirty="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. She wants to make at least $30. </a:t>
            </a:r>
            <a:endParaRPr sz="2400" dirty="0">
              <a:solidFill>
                <a:schemeClr val="dk2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  <p:extLst>
      <p:ext uri="{BB962C8B-B14F-4D97-AF65-F5344CB8AC3E}">
        <p14:creationId xmlns:p14="http://schemas.microsoft.com/office/powerpoint/2010/main" val="20529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Let’s Revisit The </a:t>
            </a:r>
            <a:r>
              <a:rPr lang="en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Bouquet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Alex is ordering his girlfriend a bouquet of flowers to give her when he asks her to prom. Roses cost $5 each and carnations cost $2 each. He would like to include at least 3 flowers. To stay in his budget, he must not spend more than $36.</a:t>
            </a:r>
            <a:endParaRPr sz="15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 wants to include at least 1 of each type of flower</a:t>
            </a:r>
            <a:r>
              <a:rPr lang="en" sz="15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5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8125" y="3031650"/>
            <a:ext cx="3018650" cy="2012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dirty="0"/>
              <a:t>The </a:t>
            </a:r>
            <a:r>
              <a:rPr lang="en-US" sz="2000" dirty="0" smtClean="0"/>
              <a:t>Junior/Senior </a:t>
            </a:r>
            <a:r>
              <a:rPr lang="en-US" sz="2000" dirty="0"/>
              <a:t>Prom Committee must consist of 5 to 8 representatives from the junior and senior classes.  The committee must include at least 2 juniors </a:t>
            </a:r>
            <a:r>
              <a:rPr lang="en-US" sz="2000" dirty="0" smtClean="0"/>
              <a:t>and </a:t>
            </a:r>
            <a:r>
              <a:rPr lang="en-US" sz="2000" dirty="0"/>
              <a:t>at least 2 seniors.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Cookie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into the </a:t>
            </a:r>
            <a:r>
              <a:rPr lang="en-US" dirty="0" err="1" smtClean="0"/>
              <a:t>chromebook</a:t>
            </a:r>
            <a:r>
              <a:rPr lang="en-US" dirty="0" smtClean="0"/>
              <a:t> and pull up the simpler cookie.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560</Words>
  <Application>Microsoft Office PowerPoint</Application>
  <PresentationFormat>On-screen Show (16:9)</PresentationFormat>
  <Paragraphs>45</Paragraphs>
  <Slides>15</Slides>
  <Notes>11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Architects Daughter</vt:lpstr>
      <vt:lpstr>Comfortaa</vt:lpstr>
      <vt:lpstr>Love Ya Like A Sister</vt:lpstr>
      <vt:lpstr>Arial</vt:lpstr>
      <vt:lpstr>Simple Light</vt:lpstr>
      <vt:lpstr>PowerPoint Presentation</vt:lpstr>
      <vt:lpstr>How can we represent this situation?</vt:lpstr>
      <vt:lpstr>I’m Hungry!</vt:lpstr>
      <vt:lpstr>Vocabulary</vt:lpstr>
      <vt:lpstr>I want to avoid being hungry later...</vt:lpstr>
      <vt:lpstr>Each week, Carly can make 10 to 25 necklaces and 15 to 40 pairs of earrings. She earns profits of $3 on each pair of earrings and $5 on each necklace. From past sales, she anticipates selling at least 30 pieces of jewelry. She wants to make at least $30. </vt:lpstr>
      <vt:lpstr>Let’s Revisit The Bouquet</vt:lpstr>
      <vt:lpstr>Prom</vt:lpstr>
      <vt:lpstr>Simpler Cookie</vt:lpstr>
      <vt:lpstr>Your Business</vt:lpstr>
      <vt:lpstr>Healthy Animals</vt:lpstr>
      <vt:lpstr>More Vocabulary</vt:lpstr>
      <vt:lpstr>Remember My Neighbor?</vt:lpstr>
      <vt:lpstr>Each week, Carly can make 10 to 25 necklaces and 15 to 40 pairs of earrings. She earns profits of $3 on each pair of earrings and $5 on each necklace. From past sales, she anticipates selling at least 30 pieces of jewelry. How can she maximize profit? </vt:lpstr>
      <vt:lpstr>Let’s Revisit The Bouquet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Luttrell</dc:creator>
  <cp:lastModifiedBy>Rebecca Luttrell</cp:lastModifiedBy>
  <cp:revision>17</cp:revision>
  <dcterms:modified xsi:type="dcterms:W3CDTF">2019-11-13T20:28:51Z</dcterms:modified>
</cp:coreProperties>
</file>